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61" r:id="rId2"/>
    <p:sldId id="296" r:id="rId3"/>
    <p:sldId id="263" r:id="rId4"/>
    <p:sldId id="280" r:id="rId5"/>
    <p:sldId id="256" r:id="rId6"/>
    <p:sldId id="272" r:id="rId7"/>
    <p:sldId id="279" r:id="rId8"/>
    <p:sldId id="264" r:id="rId9"/>
    <p:sldId id="273" r:id="rId10"/>
    <p:sldId id="277" r:id="rId11"/>
    <p:sldId id="266" r:id="rId12"/>
    <p:sldId id="267" r:id="rId13"/>
    <p:sldId id="275" r:id="rId14"/>
    <p:sldId id="257" r:id="rId15"/>
    <p:sldId id="276" r:id="rId16"/>
    <p:sldId id="278" r:id="rId17"/>
    <p:sldId id="259" r:id="rId18"/>
    <p:sldId id="274" r:id="rId19"/>
    <p:sldId id="268" r:id="rId20"/>
    <p:sldId id="269" r:id="rId21"/>
    <p:sldId id="260" r:id="rId22"/>
    <p:sldId id="270" r:id="rId23"/>
    <p:sldId id="287" r:id="rId24"/>
    <p:sldId id="288" r:id="rId25"/>
    <p:sldId id="281" r:id="rId26"/>
    <p:sldId id="295" r:id="rId27"/>
    <p:sldId id="290" r:id="rId28"/>
    <p:sldId id="282" r:id="rId29"/>
    <p:sldId id="283" r:id="rId30"/>
    <p:sldId id="284" r:id="rId31"/>
    <p:sldId id="285" r:id="rId32"/>
    <p:sldId id="291" r:id="rId33"/>
    <p:sldId id="292" r:id="rId34"/>
    <p:sldId id="294" r:id="rId35"/>
    <p:sldId id="29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BCD4C33-0B29-4104-AEAA-5FD8033E3875}" type="datetimeFigureOut">
              <a:rPr lang="ar-IQ" smtClean="0"/>
              <a:t>02/05/1446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4FE68FE-850F-41AE-ACA0-88F7996B3A7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32165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\;</a:t>
            </a:r>
            <a:r>
              <a:rPr lang="en-US" dirty="0" err="1" smtClean="0"/>
              <a:t>vtr</a:t>
            </a:r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E68FE-850F-41AE-ACA0-88F7996B3A7A}" type="slidenum">
              <a:rPr lang="ar-IQ" smtClean="0"/>
              <a:t>23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91015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75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marL="0" lvl="0" indent="0" defTabSz="457200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None/>
            </a:pPr>
            <a:r>
              <a:rPr lang="en-US" sz="1600" b="1" cap="all" dirty="0" smtClean="0">
                <a:solidFill>
                  <a:srgbClr val="FFFF00"/>
                </a:solidFill>
                <a:latin typeface="Century Gothic" panose="020B0502020202020204"/>
                <a:ea typeface="+mj-ea"/>
                <a:cs typeface="+mj-cs"/>
              </a:rPr>
              <a:t> </a:t>
            </a:r>
          </a:p>
          <a:p>
            <a:pPr marL="0" lvl="0" indent="0" defTabSz="457200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None/>
            </a:pPr>
            <a:endParaRPr lang="en-US" sz="1600" b="1" cap="all" dirty="0">
              <a:solidFill>
                <a:srgbClr val="FFFF00"/>
              </a:solidFill>
              <a:latin typeface="Century Gothic" panose="020B0502020202020204"/>
              <a:ea typeface="+mj-ea"/>
              <a:cs typeface="+mj-cs"/>
            </a:endParaRPr>
          </a:p>
          <a:p>
            <a:pPr marL="0" indent="0" defTabSz="457200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None/>
            </a:pPr>
            <a:r>
              <a:rPr lang="en-US" sz="2400" b="1" i="1" dirty="0" smtClean="0">
                <a:solidFill>
                  <a:srgbClr val="FFFF00"/>
                </a:solidFill>
              </a:rPr>
              <a:t>                                  Lecture -2  …...</a:t>
            </a:r>
            <a:r>
              <a:rPr lang="en-US" sz="2400" b="1" i="1" dirty="0">
                <a:solidFill>
                  <a:srgbClr val="FFFF00"/>
                </a:solidFill>
              </a:rPr>
              <a:t>lymphomas</a:t>
            </a:r>
            <a:endParaRPr lang="ar-IQ" sz="2400" b="1" i="1" dirty="0">
              <a:solidFill>
                <a:srgbClr val="FFFF00"/>
              </a:solidFill>
            </a:endParaRPr>
          </a:p>
          <a:p>
            <a:pPr marL="0" lvl="0" indent="0" defTabSz="457200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None/>
            </a:pPr>
            <a:endParaRPr lang="en-US" sz="1600" b="1" cap="all" dirty="0" smtClean="0">
              <a:solidFill>
                <a:srgbClr val="FFFF00"/>
              </a:solidFill>
              <a:latin typeface="Century Gothic" panose="020B0502020202020204"/>
              <a:ea typeface="+mj-ea"/>
              <a:cs typeface="+mj-cs"/>
            </a:endParaRPr>
          </a:p>
          <a:p>
            <a:pPr marL="0" lvl="0" indent="0" defTabSz="457200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None/>
            </a:pPr>
            <a:endParaRPr lang="en-US" sz="1600" b="1" cap="all" dirty="0">
              <a:solidFill>
                <a:srgbClr val="FFFF00"/>
              </a:solidFill>
              <a:latin typeface="Century Gothic" panose="020B0502020202020204"/>
              <a:ea typeface="+mj-ea"/>
              <a:cs typeface="+mj-cs"/>
            </a:endParaRPr>
          </a:p>
          <a:p>
            <a:pPr marL="0" lvl="0" indent="0" defTabSz="457200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None/>
            </a:pPr>
            <a:endParaRPr lang="en-US" sz="1600" b="1" cap="all" dirty="0" smtClean="0">
              <a:solidFill>
                <a:srgbClr val="FFFF00"/>
              </a:solidFill>
              <a:latin typeface="Century Gothic" panose="020B0502020202020204"/>
              <a:ea typeface="+mj-ea"/>
              <a:cs typeface="+mj-cs"/>
            </a:endParaRPr>
          </a:p>
          <a:p>
            <a:pPr marL="0" lvl="0" indent="0" defTabSz="457200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None/>
            </a:pPr>
            <a:r>
              <a:rPr lang="en-US" sz="1600" b="1" cap="all" dirty="0" smtClean="0">
                <a:solidFill>
                  <a:srgbClr val="FFFF00"/>
                </a:solidFill>
                <a:latin typeface="Century Gothic" panose="020B0502020202020204"/>
                <a:ea typeface="+mj-ea"/>
                <a:cs typeface="+mj-cs"/>
              </a:rPr>
              <a:t>Dr</a:t>
            </a:r>
            <a:r>
              <a:rPr lang="en-US" sz="1600" b="1" cap="all" dirty="0">
                <a:solidFill>
                  <a:srgbClr val="FFFF00"/>
                </a:solidFill>
                <a:latin typeface="Century Gothic" panose="020B0502020202020204"/>
                <a:ea typeface="+mj-ea"/>
                <a:cs typeface="+mj-cs"/>
              </a:rPr>
              <a:t>. </a:t>
            </a:r>
            <a:r>
              <a:rPr lang="en-US" sz="1600" b="1" cap="all" dirty="0" err="1">
                <a:solidFill>
                  <a:srgbClr val="FFFF00"/>
                </a:solidFill>
                <a:latin typeface="Century Gothic" panose="020B0502020202020204"/>
                <a:ea typeface="+mj-ea"/>
                <a:cs typeface="+mj-cs"/>
              </a:rPr>
              <a:t>maher</a:t>
            </a:r>
            <a:r>
              <a:rPr lang="en-US" sz="1600" b="1" cap="all" dirty="0">
                <a:solidFill>
                  <a:srgbClr val="FFFF00"/>
                </a:solidFill>
                <a:latin typeface="Century Gothic" panose="020B0502020202020204"/>
                <a:ea typeface="+mj-ea"/>
                <a:cs typeface="+mj-cs"/>
              </a:rPr>
              <a:t> </a:t>
            </a:r>
            <a:r>
              <a:rPr lang="en-US" sz="1600" b="1" cap="all" dirty="0" err="1">
                <a:solidFill>
                  <a:srgbClr val="FFFF00"/>
                </a:solidFill>
                <a:latin typeface="Century Gothic" panose="020B0502020202020204"/>
                <a:ea typeface="+mj-ea"/>
                <a:cs typeface="+mj-cs"/>
              </a:rPr>
              <a:t>jabbar</a:t>
            </a:r>
            <a:r>
              <a:rPr lang="en-US" sz="1600" b="1" cap="all" dirty="0">
                <a:solidFill>
                  <a:srgbClr val="FFFF00"/>
                </a:solidFill>
                <a:latin typeface="Century Gothic" panose="020B0502020202020204"/>
                <a:ea typeface="+mj-ea"/>
                <a:cs typeface="+mj-cs"/>
              </a:rPr>
              <a:t> </a:t>
            </a:r>
            <a:r>
              <a:rPr lang="en-US" sz="1600" b="1" cap="all" dirty="0" err="1">
                <a:solidFill>
                  <a:srgbClr val="FFFF00"/>
                </a:solidFill>
                <a:latin typeface="Century Gothic" panose="020B0502020202020204"/>
                <a:ea typeface="+mj-ea"/>
                <a:cs typeface="+mj-cs"/>
              </a:rPr>
              <a:t>salih</a:t>
            </a:r>
            <a:r>
              <a:rPr lang="en-US" sz="1600" b="1" cap="all" dirty="0">
                <a:solidFill>
                  <a:srgbClr val="FFFF00"/>
                </a:solidFill>
                <a:latin typeface="Century Gothic" panose="020B0502020202020204"/>
                <a:ea typeface="+mj-ea"/>
                <a:cs typeface="+mj-cs"/>
              </a:rPr>
              <a:t> </a:t>
            </a:r>
          </a:p>
          <a:p>
            <a:pPr marL="0" lvl="0" indent="0" defTabSz="457200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None/>
            </a:pPr>
            <a:r>
              <a:rPr lang="en-US" sz="1400" b="1" cap="all" dirty="0" smtClean="0">
                <a:solidFill>
                  <a:srgbClr val="FFFF00"/>
                </a:solidFill>
                <a:latin typeface="Century Gothic" panose="020B0502020202020204"/>
                <a:ea typeface="+mj-ea"/>
                <a:cs typeface="+mj-cs"/>
              </a:rPr>
              <a:t>A</a:t>
            </a:r>
            <a:r>
              <a:rPr lang="en-US" sz="1600" b="1" cap="all" dirty="0" smtClean="0">
                <a:solidFill>
                  <a:srgbClr val="FFFF00"/>
                </a:solidFill>
                <a:latin typeface="Century Gothic" panose="020B0502020202020204"/>
                <a:ea typeface="+mj-ea"/>
                <a:cs typeface="+mj-cs"/>
              </a:rPr>
              <a:t>ssist.  PROF.  </a:t>
            </a:r>
            <a:r>
              <a:rPr lang="en-US" sz="1600" b="1" cap="all" dirty="0">
                <a:solidFill>
                  <a:srgbClr val="FFFF00"/>
                </a:solidFill>
                <a:latin typeface="Century Gothic" panose="020B0502020202020204"/>
                <a:ea typeface="+mj-ea"/>
                <a:cs typeface="+mj-cs"/>
              </a:rPr>
              <a:t>OF ONCOLOGY 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895600"/>
            <a:ext cx="4038600" cy="280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04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9"/>
    </mc:Choice>
    <mc:Fallback xmlns="">
      <p:transition spd="slow" advTm="597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37854"/>
            <a:ext cx="8410731" cy="392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43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43"/>
    </mc:Choice>
    <mc:Fallback xmlns="">
      <p:transition spd="slow" advTm="3044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Epidemiology</a:t>
            </a:r>
            <a:r>
              <a:rPr lang="en-US" b="1" dirty="0" smtClean="0"/>
              <a:t> :</a:t>
            </a:r>
            <a:r>
              <a:rPr lang="en-US" b="1" dirty="0" smtClean="0">
                <a:solidFill>
                  <a:srgbClr val="FFFFFF"/>
                </a:solidFill>
                <a:latin typeface="HelveticaNeue-BoldCond"/>
              </a:rPr>
              <a:t>Epidemiology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HelveticaNeue-MediumCond"/>
              </a:rPr>
              <a:t>Incidence</a:t>
            </a:r>
          </a:p>
          <a:p>
            <a:r>
              <a:rPr lang="en-US" dirty="0">
                <a:solidFill>
                  <a:srgbClr val="0089B8"/>
                </a:solidFill>
                <a:latin typeface="HelveticaNeue-LightCond"/>
              </a:rPr>
              <a:t>• </a:t>
            </a:r>
            <a:r>
              <a:rPr lang="en-US" dirty="0">
                <a:solidFill>
                  <a:srgbClr val="000000"/>
                </a:solidFill>
                <a:latin typeface="HelveticaNeue-LightCond"/>
              </a:rPr>
              <a:t>Approximately 4 new cases/100 000 population/year</a:t>
            </a:r>
          </a:p>
          <a:p>
            <a:r>
              <a:rPr lang="en-US" dirty="0">
                <a:solidFill>
                  <a:srgbClr val="000000"/>
                </a:solidFill>
                <a:latin typeface="HelveticaNeue-MediumCond"/>
              </a:rPr>
              <a:t>Sex ratio</a:t>
            </a:r>
          </a:p>
          <a:p>
            <a:r>
              <a:rPr lang="en-US" dirty="0">
                <a:solidFill>
                  <a:srgbClr val="0089B8"/>
                </a:solidFill>
                <a:latin typeface="HelveticaNeue-LightCond"/>
              </a:rPr>
              <a:t>• </a:t>
            </a:r>
            <a:r>
              <a:rPr lang="en-US" dirty="0">
                <a:solidFill>
                  <a:srgbClr val="000000"/>
                </a:solidFill>
                <a:latin typeface="HelveticaNeue-LightCond"/>
              </a:rPr>
              <a:t>Slight male excess (1.5 : 1)</a:t>
            </a:r>
          </a:p>
          <a:p>
            <a:r>
              <a:rPr lang="en-US" dirty="0">
                <a:solidFill>
                  <a:srgbClr val="000000"/>
                </a:solidFill>
                <a:latin typeface="HelveticaNeue-MediumCond"/>
              </a:rPr>
              <a:t>Age</a:t>
            </a:r>
          </a:p>
          <a:p>
            <a:r>
              <a:rPr lang="en-US" dirty="0">
                <a:solidFill>
                  <a:srgbClr val="0089B8"/>
                </a:solidFill>
                <a:latin typeface="HelveticaNeue-LightCond"/>
              </a:rPr>
              <a:t>• </a:t>
            </a:r>
            <a:r>
              <a:rPr lang="en-US" dirty="0">
                <a:solidFill>
                  <a:srgbClr val="000000"/>
                </a:solidFill>
                <a:latin typeface="HelveticaNeue-LightCond"/>
              </a:rPr>
              <a:t>Median age 31 years; first peak at 20–35 years and </a:t>
            </a:r>
            <a:r>
              <a:rPr lang="en-US" dirty="0">
                <a:solidFill>
                  <a:srgbClr val="FF0000"/>
                </a:solidFill>
                <a:latin typeface="HelveticaNeue-LightCond"/>
              </a:rPr>
              <a:t>second</a:t>
            </a:r>
            <a:r>
              <a:rPr lang="en-US" dirty="0">
                <a:solidFill>
                  <a:srgbClr val="000000"/>
                </a:solidFill>
                <a:latin typeface="HelveticaNeue-LightCond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HelveticaNeue-LightCond"/>
              </a:rPr>
              <a:t>at 50–70 </a:t>
            </a:r>
            <a:r>
              <a:rPr lang="en-US" dirty="0">
                <a:solidFill>
                  <a:srgbClr val="000000"/>
                </a:solidFill>
                <a:latin typeface="HelveticaNeue-LightCond"/>
              </a:rPr>
              <a:t>years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81753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876"/>
    </mc:Choice>
    <mc:Fallback xmlns="">
      <p:transition spd="slow" advTm="41876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Etiology</a:t>
            </a:r>
            <a:r>
              <a:rPr lang="en-US" b="1" i="1" dirty="0">
                <a:solidFill>
                  <a:srgbClr val="FF0000"/>
                </a:solidFill>
              </a:rPr>
              <a:t/>
            </a:r>
            <a:br>
              <a:rPr lang="en-US" b="1" i="1" dirty="0">
                <a:solidFill>
                  <a:srgbClr val="FF0000"/>
                </a:solidFill>
              </a:rPr>
            </a:br>
            <a:endParaRPr lang="ar-IQ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Unknown</a:t>
            </a:r>
          </a:p>
          <a:p>
            <a:pPr marL="0" indent="0">
              <a:buNone/>
            </a:pPr>
            <a:r>
              <a:rPr lang="en-US" dirty="0"/>
              <a:t>• More common in patients from well-educated backgrounds </a:t>
            </a:r>
            <a:r>
              <a:rPr lang="en-US" dirty="0" smtClean="0"/>
              <a:t>and small </a:t>
            </a:r>
            <a:r>
              <a:rPr lang="en-US" dirty="0"/>
              <a:t>families</a:t>
            </a:r>
          </a:p>
          <a:p>
            <a:pPr marL="0" indent="0">
              <a:buNone/>
            </a:pPr>
            <a:r>
              <a:rPr lang="en-US" dirty="0"/>
              <a:t>• Three times more likely with a past history of </a:t>
            </a:r>
            <a:r>
              <a:rPr lang="en-US" dirty="0" smtClean="0"/>
              <a:t>infectious mononucleosis </a:t>
            </a:r>
            <a:r>
              <a:rPr lang="en-US" dirty="0"/>
              <a:t>but no definitive causal link to Epstein–Barr </a:t>
            </a:r>
            <a:r>
              <a:rPr lang="en-US" dirty="0" smtClean="0"/>
              <a:t>virus infection </a:t>
            </a:r>
            <a:r>
              <a:rPr lang="en-US" dirty="0"/>
              <a:t>proven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31056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25"/>
    </mc:Choice>
    <mc:Fallback xmlns="">
      <p:transition spd="slow" advTm="3322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2395"/>
            <a:ext cx="8610600" cy="615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49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04"/>
    </mc:Choice>
    <mc:Fallback xmlns="">
      <p:transition spd="slow" advTm="5970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0000"/>
                </a:solidFill>
                <a:latin typeface="HelveticaNeue-BoldCondObl"/>
              </a:rPr>
              <a:t>Clinical features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LAP….painless rubbery </a:t>
            </a:r>
          </a:p>
          <a:p>
            <a:r>
              <a:rPr lang="en-US" dirty="0" smtClean="0"/>
              <a:t>Contiguous involvement..</a:t>
            </a:r>
          </a:p>
          <a:p>
            <a:r>
              <a:rPr lang="en-US" dirty="0" smtClean="0"/>
              <a:t>SOB …………nodular </a:t>
            </a:r>
            <a:r>
              <a:rPr lang="en-US" dirty="0" err="1" smtClean="0"/>
              <a:t>sclerosing</a:t>
            </a:r>
            <a:r>
              <a:rPr lang="en-US" dirty="0" smtClean="0"/>
              <a:t> type ?</a:t>
            </a:r>
          </a:p>
          <a:p>
            <a:r>
              <a:rPr lang="en-US" dirty="0" smtClean="0"/>
              <a:t>Constitutional symptoms …..</a:t>
            </a:r>
          </a:p>
          <a:p>
            <a:r>
              <a:rPr lang="en-US" dirty="0" err="1" smtClean="0"/>
              <a:t>Organomegally</a:t>
            </a:r>
            <a:r>
              <a:rPr lang="en-US" dirty="0" smtClean="0"/>
              <a:t> ….</a:t>
            </a:r>
          </a:p>
          <a:p>
            <a:r>
              <a:rPr lang="en-US" dirty="0" smtClean="0"/>
              <a:t>Bone marrow infiltration . </a:t>
            </a:r>
          </a:p>
          <a:p>
            <a:r>
              <a:rPr lang="en-US" dirty="0" smtClean="0"/>
              <a:t>Others……..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4601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640"/>
    </mc:Choice>
    <mc:Fallback xmlns="">
      <p:transition spd="slow" advTm="7464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Left upper mass with Rt. Tracheal shift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                 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</a:t>
            </a:r>
            <a:r>
              <a:rPr lang="en-US" dirty="0" smtClean="0">
                <a:solidFill>
                  <a:srgbClr val="FF0000"/>
                </a:solidFill>
              </a:rPr>
              <a:t>PET scan +</a:t>
            </a:r>
            <a:r>
              <a:rPr lang="en-US" dirty="0" err="1" smtClean="0">
                <a:solidFill>
                  <a:srgbClr val="FF0000"/>
                </a:solidFill>
              </a:rPr>
              <a:t>ve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endParaRPr lang="ar-IQ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219200"/>
            <a:ext cx="4191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271" y="1219200"/>
            <a:ext cx="4170381" cy="4109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181"/>
    </mc:Choice>
    <mc:Fallback xmlns="">
      <p:transition spd="slow" advTm="441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Staging system </a:t>
            </a:r>
            <a:r>
              <a:rPr lang="en-US" dirty="0" smtClean="0"/>
              <a:t>: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2296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97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158"/>
    </mc:Choice>
    <mc:Fallback xmlns="">
      <p:transition spd="slow" advTm="78158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Investigations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CBC</a:t>
            </a:r>
          </a:p>
          <a:p>
            <a:r>
              <a:rPr lang="en-US" i="1" dirty="0" smtClean="0">
                <a:latin typeface="HelveticaNeue-LightItalic"/>
              </a:rPr>
              <a:t>ESR</a:t>
            </a:r>
            <a:endParaRPr lang="en-US" i="1" dirty="0"/>
          </a:p>
          <a:p>
            <a:r>
              <a:rPr lang="en-US" i="1" dirty="0">
                <a:latin typeface="HelveticaNeue-LightItalic"/>
              </a:rPr>
              <a:t>Liver </a:t>
            </a:r>
            <a:r>
              <a:rPr lang="en-US" i="1" dirty="0" smtClean="0">
                <a:latin typeface="HelveticaNeue-LightItalic"/>
              </a:rPr>
              <a:t>function</a:t>
            </a:r>
            <a:endParaRPr lang="en-US" i="1" dirty="0"/>
          </a:p>
          <a:p>
            <a:r>
              <a:rPr lang="en-US" i="1" dirty="0"/>
              <a:t>Renal function</a:t>
            </a:r>
            <a:endParaRPr lang="en-US" i="1" dirty="0" smtClean="0"/>
          </a:p>
          <a:p>
            <a:r>
              <a:rPr lang="en-US" i="1" dirty="0"/>
              <a:t>LDH measurements</a:t>
            </a:r>
          </a:p>
          <a:p>
            <a:r>
              <a:rPr lang="en-US" i="1" dirty="0" smtClean="0"/>
              <a:t>Chest X-ray</a:t>
            </a:r>
          </a:p>
          <a:p>
            <a:r>
              <a:rPr lang="en-US" i="1" dirty="0"/>
              <a:t>CT </a:t>
            </a:r>
            <a:r>
              <a:rPr lang="en-US" i="1" dirty="0" smtClean="0"/>
              <a:t>scan</a:t>
            </a:r>
          </a:p>
          <a:p>
            <a:r>
              <a:rPr lang="en-US" i="1" dirty="0"/>
              <a:t>Positron emission tomography (</a:t>
            </a:r>
            <a:r>
              <a:rPr lang="en-US" i="1" dirty="0" smtClean="0"/>
              <a:t>PET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31988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51"/>
    </mc:Choice>
    <mc:Fallback xmlns="">
      <p:transition spd="slow" advTm="4445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Specific investigations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FNA </a:t>
            </a:r>
          </a:p>
          <a:p>
            <a:r>
              <a:rPr lang="en-US" dirty="0" smtClean="0"/>
              <a:t>Core Biopsy </a:t>
            </a:r>
          </a:p>
          <a:p>
            <a:r>
              <a:rPr lang="en-US" dirty="0" smtClean="0"/>
              <a:t>Incisional biopsy .</a:t>
            </a:r>
          </a:p>
          <a:p>
            <a:r>
              <a:rPr lang="en-US" dirty="0" smtClean="0"/>
              <a:t>Excisional biopsy.</a:t>
            </a:r>
          </a:p>
          <a:p>
            <a:r>
              <a:rPr lang="en-US" dirty="0" smtClean="0"/>
              <a:t>Immune </a:t>
            </a:r>
            <a:r>
              <a:rPr lang="en-US" dirty="0" err="1" smtClean="0"/>
              <a:t>histochemistry</a:t>
            </a:r>
            <a:r>
              <a:rPr lang="en-US" dirty="0" smtClean="0"/>
              <a:t> . 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84630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46"/>
    </mc:Choice>
    <mc:Fallback xmlns="">
      <p:transition spd="slow" advTm="31346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Management</a:t>
            </a:r>
            <a:r>
              <a:rPr lang="en-US" b="1" i="1" dirty="0">
                <a:solidFill>
                  <a:srgbClr val="FF0000"/>
                </a:solidFill>
              </a:rPr>
              <a:t/>
            </a:r>
            <a:br>
              <a:rPr lang="en-US" b="1" i="1" dirty="0">
                <a:solidFill>
                  <a:srgbClr val="FF0000"/>
                </a:solidFill>
              </a:rPr>
            </a:br>
            <a:r>
              <a:rPr lang="en-US" b="1" i="1" dirty="0" smtClean="0">
                <a:solidFill>
                  <a:srgbClr val="FF0000"/>
                </a:solidFill>
              </a:rPr>
              <a:t>(first line )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Stage 1A,IIA.(</a:t>
            </a:r>
            <a:r>
              <a:rPr lang="en-US" dirty="0" err="1" smtClean="0"/>
              <a:t>favourable</a:t>
            </a:r>
            <a:r>
              <a:rPr lang="en-US" dirty="0" smtClean="0"/>
              <a:t>) : 2cycles +RT  or 3 CYCLES without radiotherapy….ABVD protocol</a:t>
            </a:r>
          </a:p>
          <a:p>
            <a:r>
              <a:rPr lang="en-US" dirty="0" smtClean="0"/>
              <a:t>A..</a:t>
            </a:r>
            <a:r>
              <a:rPr lang="en-US" dirty="0" err="1" smtClean="0"/>
              <a:t>adriamycin</a:t>
            </a:r>
            <a:r>
              <a:rPr lang="en-US" dirty="0" smtClean="0"/>
              <a:t> </a:t>
            </a:r>
          </a:p>
          <a:p>
            <a:r>
              <a:rPr lang="en-US" dirty="0" smtClean="0"/>
              <a:t>B…</a:t>
            </a:r>
            <a:r>
              <a:rPr lang="en-US" dirty="0" err="1" smtClean="0"/>
              <a:t>bleomycin</a:t>
            </a:r>
            <a:r>
              <a:rPr lang="en-US" dirty="0" smtClean="0"/>
              <a:t> </a:t>
            </a:r>
          </a:p>
          <a:p>
            <a:r>
              <a:rPr lang="en-US" dirty="0" smtClean="0"/>
              <a:t>V…..</a:t>
            </a:r>
            <a:r>
              <a:rPr lang="en-US" dirty="0" err="1" smtClean="0"/>
              <a:t>vinblastin</a:t>
            </a:r>
            <a:endParaRPr lang="en-US" dirty="0" smtClean="0"/>
          </a:p>
          <a:p>
            <a:r>
              <a:rPr lang="en-US" dirty="0" smtClean="0"/>
              <a:t>D….</a:t>
            </a:r>
            <a:r>
              <a:rPr lang="en-US" dirty="0" err="1" smtClean="0"/>
              <a:t>dacarbazin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Stage 1,2 (</a:t>
            </a:r>
            <a:r>
              <a:rPr lang="en-US" dirty="0" err="1" smtClean="0"/>
              <a:t>Unfavourable</a:t>
            </a:r>
            <a:r>
              <a:rPr lang="en-US" dirty="0" smtClean="0"/>
              <a:t>)…..4 cycles </a:t>
            </a:r>
            <a:r>
              <a:rPr lang="en-US" dirty="0" err="1" smtClean="0"/>
              <a:t>chemoth</a:t>
            </a:r>
            <a:r>
              <a:rPr lang="en-US" dirty="0" smtClean="0"/>
              <a:t>.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same ABVD or BEACOPP</a:t>
            </a:r>
          </a:p>
          <a:p>
            <a:endParaRPr lang="en-US" dirty="0"/>
          </a:p>
          <a:p>
            <a:r>
              <a:rPr lang="en-US" dirty="0" smtClean="0"/>
              <a:t>Others higher stages : 6 -8 </a:t>
            </a:r>
            <a:r>
              <a:rPr lang="en-US" dirty="0" err="1" smtClean="0"/>
              <a:t>cyles</a:t>
            </a:r>
            <a:r>
              <a:rPr lang="en-US" dirty="0" smtClean="0"/>
              <a:t> </a:t>
            </a:r>
            <a:r>
              <a:rPr lang="en-US" dirty="0" err="1" smtClean="0"/>
              <a:t>chemoth</a:t>
            </a:r>
            <a:r>
              <a:rPr lang="en-US" dirty="0" smtClean="0"/>
              <a:t>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70138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467"/>
    </mc:Choice>
    <mc:Fallback xmlns="">
      <p:transition spd="slow" advTm="6346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 OF THE LECTURE 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DIFINITION OF LYMPHOMAS </a:t>
            </a:r>
          </a:p>
          <a:p>
            <a:r>
              <a:rPr lang="en-US" dirty="0" smtClean="0"/>
              <a:t>TYPES </a:t>
            </a:r>
          </a:p>
          <a:p>
            <a:r>
              <a:rPr lang="en-US" dirty="0" smtClean="0"/>
              <a:t>PATHOLOGY </a:t>
            </a:r>
          </a:p>
          <a:p>
            <a:r>
              <a:rPr lang="en-US" dirty="0" smtClean="0"/>
              <a:t>TREATMENT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873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ABVD</a:t>
            </a:r>
            <a:r>
              <a:rPr lang="en-US" dirty="0"/>
              <a:t> chemotherapy can cause cardiac and pulmonary </a:t>
            </a:r>
            <a:r>
              <a:rPr lang="en-US" dirty="0" smtClean="0"/>
              <a:t>toxicity ,due </a:t>
            </a:r>
            <a:r>
              <a:rPr lang="en-US" dirty="0"/>
              <a:t>to doxorubicin and </a:t>
            </a:r>
            <a:r>
              <a:rPr lang="en-US" dirty="0" err="1"/>
              <a:t>bleomycin</a:t>
            </a:r>
            <a:r>
              <a:rPr lang="en-US" dirty="0"/>
              <a:t>, respectively.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incidence of </a:t>
            </a:r>
            <a:r>
              <a:rPr lang="en-US" dirty="0"/>
              <a:t>infertility and secondary </a:t>
            </a:r>
            <a:r>
              <a:rPr lang="en-US" dirty="0" err="1"/>
              <a:t>myelodysplasia</a:t>
            </a:r>
            <a:r>
              <a:rPr lang="en-US" dirty="0"/>
              <a:t>/AML is low with </a:t>
            </a:r>
            <a:r>
              <a:rPr lang="en-US" dirty="0" smtClean="0"/>
              <a:t>this regimen</a:t>
            </a:r>
            <a:r>
              <a:rPr lang="en-US" dirty="0"/>
              <a:t>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27340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04"/>
    </mc:Choice>
    <mc:Fallback xmlns="">
      <p:transition spd="slow" advTm="23104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HelveticaNeue-BoldCond"/>
              </a:rPr>
              <a:t>Non-Hodgkin lymphoma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Neue-Light"/>
              </a:rPr>
              <a:t>represents a </a:t>
            </a:r>
            <a:r>
              <a:rPr lang="en-US" dirty="0" smtClean="0">
                <a:latin typeface="HelveticaNeue-Light"/>
              </a:rPr>
              <a:t>monoclonal proliferation </a:t>
            </a:r>
            <a:r>
              <a:rPr lang="en-US" dirty="0">
                <a:latin typeface="HelveticaNeue-Light"/>
              </a:rPr>
              <a:t>of lymphoid cells of B-cell (90%) or T-cell (10</a:t>
            </a:r>
            <a:r>
              <a:rPr lang="en-US" dirty="0" smtClean="0">
                <a:latin typeface="HelveticaNeue-Light"/>
              </a:rPr>
              <a:t>%) origin.</a:t>
            </a:r>
          </a:p>
          <a:p>
            <a:r>
              <a:rPr lang="en-US" dirty="0">
                <a:latin typeface="HelveticaNeue-Light"/>
              </a:rPr>
              <a:t>The current </a:t>
            </a:r>
            <a:r>
              <a:rPr lang="en-US" dirty="0">
                <a:solidFill>
                  <a:srgbClr val="FF0000"/>
                </a:solidFill>
                <a:latin typeface="HelveticaNeue-Light"/>
              </a:rPr>
              <a:t>WHO classification </a:t>
            </a:r>
            <a:r>
              <a:rPr lang="en-US" dirty="0">
                <a:latin typeface="HelveticaNeue-Light"/>
              </a:rPr>
              <a:t>stratifies according to cell </a:t>
            </a:r>
            <a:r>
              <a:rPr lang="en-US" dirty="0" smtClean="0">
                <a:latin typeface="HelveticaNeue-Light"/>
              </a:rPr>
              <a:t>lineage (T </a:t>
            </a:r>
            <a:r>
              <a:rPr lang="en-US" dirty="0">
                <a:latin typeface="HelveticaNeue-Light"/>
              </a:rPr>
              <a:t>or B cells) and incorporates clinical features, </a:t>
            </a:r>
            <a:r>
              <a:rPr lang="en-US" dirty="0" smtClean="0">
                <a:latin typeface="HelveticaNeue-Light"/>
              </a:rPr>
              <a:t>histology, chromosomal </a:t>
            </a:r>
            <a:r>
              <a:rPr lang="en-US" dirty="0">
                <a:latin typeface="HelveticaNeue-Light"/>
              </a:rPr>
              <a:t>abnormalities and concepts related to the </a:t>
            </a:r>
            <a:r>
              <a:rPr lang="en-US" dirty="0" smtClean="0">
                <a:latin typeface="HelveticaNeue-Light"/>
              </a:rPr>
              <a:t>biology of </a:t>
            </a:r>
            <a:r>
              <a:rPr lang="en-US" dirty="0">
                <a:latin typeface="HelveticaNeue-Light"/>
              </a:rPr>
              <a:t>the </a:t>
            </a:r>
            <a:r>
              <a:rPr lang="en-US" dirty="0" smtClean="0">
                <a:latin typeface="HelveticaNeue-Light"/>
              </a:rPr>
              <a:t>lymphoma.</a:t>
            </a:r>
            <a:endParaRPr lang="ar-IQ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8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21"/>
    </mc:Choice>
    <mc:Fallback xmlns="">
      <p:transition spd="slow" advTm="354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Clinically, the most important factor is </a:t>
            </a:r>
            <a:r>
              <a:rPr lang="en-US" dirty="0" smtClean="0"/>
              <a:t>grade, which </a:t>
            </a:r>
            <a:r>
              <a:rPr lang="en-US" dirty="0"/>
              <a:t>is a reflection of proliferation rate.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High-grade </a:t>
            </a:r>
            <a:r>
              <a:rPr lang="en-US" dirty="0">
                <a:solidFill>
                  <a:srgbClr val="FF0000"/>
                </a:solidFill>
              </a:rPr>
              <a:t>NHL</a:t>
            </a:r>
            <a:r>
              <a:rPr lang="en-US" dirty="0"/>
              <a:t> </a:t>
            </a:r>
            <a:r>
              <a:rPr lang="en-US" dirty="0" smtClean="0"/>
              <a:t>has high </a:t>
            </a:r>
            <a:r>
              <a:rPr lang="en-US" dirty="0"/>
              <a:t>proliferation rates, rapidly produces symptoms, is fatal </a:t>
            </a:r>
            <a:r>
              <a:rPr lang="en-US" dirty="0" smtClean="0"/>
              <a:t>if untreated</a:t>
            </a:r>
            <a:r>
              <a:rPr lang="en-US" dirty="0"/>
              <a:t>, but is potentially curable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Low-grade NHL </a:t>
            </a:r>
            <a:r>
              <a:rPr lang="en-US" dirty="0"/>
              <a:t>has </a:t>
            </a:r>
            <a:r>
              <a:rPr lang="en-US" dirty="0" smtClean="0"/>
              <a:t>low proliferation </a:t>
            </a:r>
            <a:r>
              <a:rPr lang="en-US" dirty="0"/>
              <a:t>rates, may be asymptomatic for many months </a:t>
            </a:r>
            <a:r>
              <a:rPr lang="en-US" dirty="0" smtClean="0"/>
              <a:t>or </a:t>
            </a:r>
            <a:r>
              <a:rPr lang="en-US" dirty="0"/>
              <a:t>even years </a:t>
            </a:r>
            <a:r>
              <a:rPr lang="en-US" dirty="0" err="1" smtClean="0"/>
              <a:t>befor</a:t>
            </a:r>
            <a:r>
              <a:rPr lang="en-US" dirty="0" smtClean="0"/>
              <a:t> presentation</a:t>
            </a:r>
            <a:r>
              <a:rPr lang="en-US" dirty="0"/>
              <a:t>, runs an indolent course, but </a:t>
            </a:r>
            <a:r>
              <a:rPr lang="en-US" dirty="0" smtClean="0"/>
              <a:t>is not </a:t>
            </a:r>
            <a:r>
              <a:rPr lang="en-US" dirty="0"/>
              <a:t>curable by conventional therapy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81862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99"/>
    </mc:Choice>
    <mc:Fallback xmlns="">
      <p:transition spd="slow" advTm="8399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Epidemiologically</a:t>
            </a:r>
            <a:r>
              <a:rPr lang="en-US" dirty="0" smtClean="0"/>
              <a:t>  : disease of elderly 60-70 years.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Etiology</a:t>
            </a:r>
            <a:r>
              <a:rPr lang="en-US" dirty="0" smtClean="0"/>
              <a:t> : </a:t>
            </a:r>
          </a:p>
          <a:p>
            <a:r>
              <a:rPr lang="en-US" dirty="0" smtClean="0"/>
              <a:t>It has many etiological factors (compare with HL )…</a:t>
            </a:r>
          </a:p>
          <a:p>
            <a:endParaRPr lang="en-US" dirty="0"/>
          </a:p>
          <a:p>
            <a:endParaRPr lang="en-US" dirty="0" smtClean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11854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65"/>
    </mc:Choice>
    <mc:Fallback xmlns="">
      <p:transition spd="slow" advTm="31565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Specific causes</a:t>
            </a:r>
            <a:r>
              <a:rPr lang="en-US" dirty="0" smtClean="0"/>
              <a:t>: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Specific lymphoma types are associated with viruses:</a:t>
            </a:r>
          </a:p>
          <a:p>
            <a:r>
              <a:rPr lang="en-US" dirty="0"/>
              <a:t>e.g</a:t>
            </a:r>
            <a:r>
              <a:rPr lang="en-US" dirty="0" smtClean="0"/>
              <a:t>.</a:t>
            </a:r>
          </a:p>
          <a:p>
            <a:r>
              <a:rPr lang="en-US" dirty="0" smtClean="0"/>
              <a:t>1- </a:t>
            </a:r>
            <a:r>
              <a:rPr lang="en-US" dirty="0"/>
              <a:t>Epstein–Barr virus (EBV) with post-transplant </a:t>
            </a:r>
            <a:r>
              <a:rPr lang="en-US" dirty="0" smtClean="0"/>
              <a:t>NHL, </a:t>
            </a:r>
          </a:p>
          <a:p>
            <a:r>
              <a:rPr lang="en-US" dirty="0" smtClean="0"/>
              <a:t>2-human </a:t>
            </a:r>
            <a:r>
              <a:rPr lang="en-US" dirty="0" err="1"/>
              <a:t>herpesvirus</a:t>
            </a:r>
            <a:r>
              <a:rPr lang="en-US" dirty="0"/>
              <a:t> 8 (HHV8) with a primary effusion </a:t>
            </a:r>
            <a:r>
              <a:rPr lang="en-US" dirty="0" smtClean="0"/>
              <a:t>lymphoma .</a:t>
            </a:r>
          </a:p>
          <a:p>
            <a:r>
              <a:rPr lang="en-US" dirty="0" smtClean="0"/>
              <a:t>3-and </a:t>
            </a:r>
            <a:r>
              <a:rPr lang="en-US" dirty="0"/>
              <a:t>human T-cell </a:t>
            </a:r>
            <a:r>
              <a:rPr lang="en-US" dirty="0" err="1"/>
              <a:t>lymphotropic</a:t>
            </a:r>
            <a:r>
              <a:rPr lang="en-US" dirty="0"/>
              <a:t> virus (HTLV-1) with adult </a:t>
            </a:r>
            <a:r>
              <a:rPr lang="en-US" dirty="0" smtClean="0"/>
              <a:t>T-cell </a:t>
            </a:r>
            <a:r>
              <a:rPr lang="en-US" dirty="0" err="1" smtClean="0"/>
              <a:t>leukaemia</a:t>
            </a:r>
            <a:r>
              <a:rPr lang="en-US" dirty="0" smtClean="0"/>
              <a:t> lymphoma</a:t>
            </a:r>
          </a:p>
          <a:p>
            <a:r>
              <a:rPr lang="en-US" dirty="0" smtClean="0"/>
              <a:t>4-Gastric </a:t>
            </a:r>
            <a:r>
              <a:rPr lang="en-US" dirty="0"/>
              <a:t>lymphoma can be associated with </a:t>
            </a:r>
            <a:r>
              <a:rPr lang="en-US" i="1" dirty="0"/>
              <a:t>Helicobacter pylori</a:t>
            </a:r>
          </a:p>
          <a:p>
            <a:r>
              <a:rPr lang="en-US" dirty="0"/>
              <a:t>infection</a:t>
            </a:r>
          </a:p>
          <a:p>
            <a:r>
              <a:rPr lang="en-US" dirty="0" smtClean="0"/>
              <a:t>5- </a:t>
            </a:r>
            <a:r>
              <a:rPr lang="en-US" dirty="0"/>
              <a:t>Some lymphomas are associated with specific </a:t>
            </a:r>
            <a:r>
              <a:rPr lang="en-US" dirty="0" smtClean="0"/>
              <a:t>chromosomal translocations: t(14;18</a:t>
            </a:r>
            <a:r>
              <a:rPr lang="en-US" dirty="0"/>
              <a:t>) in follicular lymphoma results in the </a:t>
            </a:r>
            <a:r>
              <a:rPr lang="en-US" dirty="0" err="1" smtClean="0"/>
              <a:t>dysregulated</a:t>
            </a:r>
            <a:r>
              <a:rPr lang="en-US" dirty="0"/>
              <a:t> </a:t>
            </a:r>
            <a:r>
              <a:rPr lang="en-US" dirty="0" smtClean="0"/>
              <a:t>expression </a:t>
            </a:r>
            <a:r>
              <a:rPr lang="en-US" dirty="0"/>
              <a:t>of the BCL-2 gene product, which inhibits </a:t>
            </a:r>
            <a:r>
              <a:rPr lang="en-US" dirty="0" smtClean="0"/>
              <a:t>apoptotic cell death.</a:t>
            </a:r>
          </a:p>
          <a:p>
            <a:endParaRPr lang="en-US" dirty="0"/>
          </a:p>
          <a:p>
            <a:r>
              <a:rPr lang="en-US" dirty="0" smtClean="0"/>
              <a:t>t(8;14</a:t>
            </a:r>
            <a:r>
              <a:rPr lang="en-US" dirty="0"/>
              <a:t>) found in </a:t>
            </a:r>
            <a:r>
              <a:rPr lang="en-US" dirty="0" err="1"/>
              <a:t>Burkitt</a:t>
            </a:r>
            <a:r>
              <a:rPr lang="en-US" dirty="0"/>
              <a:t> lymphoma </a:t>
            </a:r>
            <a:r>
              <a:rPr lang="en-US" dirty="0" smtClean="0"/>
              <a:t>and</a:t>
            </a:r>
          </a:p>
          <a:p>
            <a:r>
              <a:rPr lang="en-US" dirty="0" smtClean="0"/>
              <a:t>t(11;14</a:t>
            </a:r>
            <a:r>
              <a:rPr lang="en-US" dirty="0"/>
              <a:t>) in </a:t>
            </a:r>
            <a:r>
              <a:rPr lang="en-US" dirty="0" smtClean="0"/>
              <a:t>mantle cell </a:t>
            </a:r>
            <a:r>
              <a:rPr lang="en-US" dirty="0"/>
              <a:t>lymphoma alter function of c-</a:t>
            </a:r>
            <a:r>
              <a:rPr lang="en-US" dirty="0" err="1"/>
              <a:t>myc</a:t>
            </a:r>
            <a:r>
              <a:rPr lang="en-US" dirty="0"/>
              <a:t> and </a:t>
            </a:r>
            <a:r>
              <a:rPr lang="en-US" dirty="0" err="1"/>
              <a:t>cyclin</a:t>
            </a:r>
            <a:r>
              <a:rPr lang="en-US" dirty="0"/>
              <a:t> </a:t>
            </a:r>
            <a:r>
              <a:rPr lang="en-US" dirty="0" smtClean="0"/>
              <a:t>D1.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24945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998"/>
    </mc:Choice>
    <mc:Fallback xmlns="">
      <p:transition spd="slow" advTm="58998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High grade NHL</a:t>
            </a:r>
            <a:r>
              <a:rPr lang="en-US" dirty="0" smtClean="0"/>
              <a:t>: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1-Burkkits lymphoma .</a:t>
            </a:r>
          </a:p>
          <a:p>
            <a:r>
              <a:rPr lang="en-US" dirty="0" smtClean="0"/>
              <a:t>2-T-cell lymphoblastic lymphoma .</a:t>
            </a:r>
          </a:p>
          <a:p>
            <a:r>
              <a:rPr lang="en-US" dirty="0" smtClean="0"/>
              <a:t>3-DLBCL </a:t>
            </a:r>
          </a:p>
          <a:p>
            <a:r>
              <a:rPr lang="en-US" dirty="0" smtClean="0"/>
              <a:t>4-AIDS-related lymphoma .</a:t>
            </a:r>
          </a:p>
          <a:p>
            <a:endParaRPr lang="en-US" dirty="0"/>
          </a:p>
          <a:p>
            <a:r>
              <a:rPr lang="en-US" dirty="0" smtClean="0"/>
              <a:t>Majority of NHL ( tow thirds of them are DLBCL and follicular lymphoma ).</a:t>
            </a:r>
          </a:p>
          <a:p>
            <a:r>
              <a:rPr lang="en-US" dirty="0" smtClean="0"/>
              <a:t>DLBCL=diffused large B cell lymphoma .</a:t>
            </a:r>
          </a:p>
          <a:p>
            <a:r>
              <a:rPr lang="en-US" dirty="0" smtClean="0"/>
              <a:t>Long list of subtypes of NHL………..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02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96"/>
    </mc:Choice>
    <mc:Fallback xmlns="">
      <p:transition spd="slow" advTm="31396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0212" y="457200"/>
            <a:ext cx="7543187" cy="648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Clinical features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Same as in HL , </a:t>
            </a:r>
            <a:r>
              <a:rPr lang="en-US" dirty="0" smtClean="0">
                <a:solidFill>
                  <a:srgbClr val="FF0000"/>
                </a:solidFill>
              </a:rPr>
              <a:t>but it has </a:t>
            </a:r>
            <a:r>
              <a:rPr lang="en-US" dirty="0" smtClean="0"/>
              <a:t>:</a:t>
            </a:r>
          </a:p>
          <a:p>
            <a:r>
              <a:rPr lang="en-US" dirty="0"/>
              <a:t> </a:t>
            </a:r>
            <a:r>
              <a:rPr lang="en-US" dirty="0" smtClean="0"/>
              <a:t>wide dissemination at time of DX .</a:t>
            </a:r>
          </a:p>
          <a:p>
            <a:r>
              <a:rPr lang="en-US" dirty="0" smtClean="0"/>
              <a:t>Extra nodal sites.</a:t>
            </a:r>
          </a:p>
          <a:p>
            <a:r>
              <a:rPr lang="en-US" dirty="0" smtClean="0"/>
              <a:t>Pressure symptoms …SVO</a:t>
            </a:r>
          </a:p>
          <a:p>
            <a:r>
              <a:rPr lang="en-US" dirty="0" smtClean="0"/>
              <a:t>Bone marrow </a:t>
            </a:r>
            <a:r>
              <a:rPr lang="en-US" dirty="0" err="1" smtClean="0"/>
              <a:t>involvment</a:t>
            </a:r>
            <a:r>
              <a:rPr lang="en-US" dirty="0" smtClean="0"/>
              <a:t> .</a:t>
            </a:r>
          </a:p>
          <a:p>
            <a:r>
              <a:rPr lang="en-US" dirty="0" smtClean="0"/>
              <a:t>GIT , lung , brain thyroid , testis </a:t>
            </a:r>
            <a:r>
              <a:rPr lang="en-US" dirty="0" err="1" smtClean="0"/>
              <a:t>involvment</a:t>
            </a:r>
            <a:r>
              <a:rPr lang="en-US" dirty="0" smtClean="0"/>
              <a:t> .</a:t>
            </a:r>
          </a:p>
          <a:p>
            <a:r>
              <a:rPr lang="en-US" dirty="0" smtClean="0"/>
              <a:t>. </a:t>
            </a:r>
            <a:r>
              <a:rPr lang="en-US" dirty="0"/>
              <a:t>Bone marrow </a:t>
            </a:r>
            <a:r>
              <a:rPr lang="en-US" dirty="0" smtClean="0"/>
              <a:t>involvement is </a:t>
            </a:r>
            <a:r>
              <a:rPr lang="en-US" dirty="0"/>
              <a:t>more common in low-grade (50–60%) than high-grade (10%)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81199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787"/>
    </mc:Choice>
    <mc:Fallback xmlns="">
      <p:transition spd="slow" advTm="45787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Staging system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same as in HL .</a:t>
            </a:r>
          </a:p>
          <a:p>
            <a:r>
              <a:rPr lang="en-US" dirty="0" smtClean="0"/>
              <a:t>And usually NHL present with stage 3-4 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59698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32"/>
    </mc:Choice>
    <mc:Fallback xmlns="">
      <p:transition spd="slow" advTm="6132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Investigations </a:t>
            </a:r>
            <a:endParaRPr lang="ar-IQ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Same as in HL </a:t>
            </a:r>
            <a:r>
              <a:rPr lang="en-US" dirty="0" smtClean="0">
                <a:solidFill>
                  <a:srgbClr val="FF0000"/>
                </a:solidFill>
              </a:rPr>
              <a:t>but may needs also </a:t>
            </a:r>
            <a:r>
              <a:rPr lang="en-US" dirty="0" smtClean="0"/>
              <a:t>: </a:t>
            </a:r>
          </a:p>
          <a:p>
            <a:r>
              <a:rPr lang="en-US" dirty="0" smtClean="0"/>
              <a:t>Bone marrow examination .?</a:t>
            </a:r>
          </a:p>
          <a:p>
            <a:r>
              <a:rPr lang="en-US" i="1" dirty="0" err="1"/>
              <a:t>Immunophenotyping</a:t>
            </a:r>
            <a:r>
              <a:rPr lang="en-US" i="1" dirty="0"/>
              <a:t> of surface antigens to distinguish</a:t>
            </a:r>
          </a:p>
          <a:p>
            <a:pPr marL="0" indent="0">
              <a:buNone/>
            </a:pPr>
            <a:r>
              <a:rPr lang="en-US" i="1" dirty="0" smtClean="0"/>
              <a:t>    T-cell </a:t>
            </a:r>
            <a:r>
              <a:rPr lang="en-US" i="1" dirty="0"/>
              <a:t>from B-cell </a:t>
            </a:r>
            <a:r>
              <a:rPr lang="en-US" i="1" dirty="0" err="1" smtClean="0"/>
              <a:t>tumours</a:t>
            </a:r>
            <a:r>
              <a:rPr lang="en-US" i="1" dirty="0" smtClean="0"/>
              <a:t>.</a:t>
            </a:r>
          </a:p>
          <a:p>
            <a:r>
              <a:rPr lang="en-US" dirty="0"/>
              <a:t>Cytogenetic analysis </a:t>
            </a:r>
            <a:r>
              <a:rPr lang="en-US" dirty="0" smtClean="0"/>
              <a:t>.</a:t>
            </a:r>
          </a:p>
          <a:p>
            <a:r>
              <a:rPr lang="en-US" dirty="0"/>
              <a:t>Measurement of uric acid </a:t>
            </a:r>
            <a:r>
              <a:rPr lang="en-US" dirty="0" smtClean="0"/>
              <a:t>levels…predict tumor </a:t>
            </a:r>
            <a:r>
              <a:rPr lang="en-US" dirty="0" err="1" smtClean="0"/>
              <a:t>lysis</a:t>
            </a:r>
            <a:r>
              <a:rPr lang="en-US" dirty="0" smtClean="0"/>
              <a:t> </a:t>
            </a:r>
            <a:r>
              <a:rPr lang="en-US" dirty="0" err="1" smtClean="0"/>
              <a:t>syndrom</a:t>
            </a:r>
            <a:r>
              <a:rPr lang="en-US" dirty="0" smtClean="0"/>
              <a:t>.</a:t>
            </a:r>
          </a:p>
          <a:p>
            <a:r>
              <a:rPr lang="en-US" dirty="0"/>
              <a:t>HIV </a:t>
            </a:r>
            <a:r>
              <a:rPr lang="en-US" dirty="0" smtClean="0"/>
              <a:t>testing…</a:t>
            </a:r>
          </a:p>
          <a:p>
            <a:r>
              <a:rPr lang="en-US" dirty="0"/>
              <a:t>Hepatitis B and C testing. This should be done prior to</a:t>
            </a:r>
          </a:p>
          <a:p>
            <a:pPr marL="0" indent="0">
              <a:buNone/>
            </a:pPr>
            <a:r>
              <a:rPr lang="en-US" dirty="0" smtClean="0"/>
              <a:t>    therapy </a:t>
            </a:r>
            <a:r>
              <a:rPr lang="en-US" dirty="0"/>
              <a:t>with </a:t>
            </a:r>
            <a:r>
              <a:rPr lang="en-US" dirty="0" smtClean="0"/>
              <a:t>rituximab….risk of hepatitis reactivation .</a:t>
            </a:r>
            <a:endParaRPr lang="en-US" dirty="0"/>
          </a:p>
          <a:p>
            <a:endParaRPr lang="en-US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28070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37"/>
    </mc:Choice>
    <mc:Fallback xmlns="">
      <p:transition spd="slow" advTm="2743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Cells of </a:t>
            </a:r>
            <a:r>
              <a:rPr lang="en-US" b="1" i="1" dirty="0" smtClean="0">
                <a:solidFill>
                  <a:srgbClr val="FF0000"/>
                </a:solidFill>
              </a:rPr>
              <a:t>origin :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From the lymphocyte mainly the B lymphocyte , found in the LN any tissue containing lymphocyte , also in the </a:t>
            </a:r>
            <a:r>
              <a:rPr lang="en-US" dirty="0" err="1" smtClean="0"/>
              <a:t>reticuloendothelial</a:t>
            </a:r>
            <a:r>
              <a:rPr lang="en-US" dirty="0" smtClean="0"/>
              <a:t> system . 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24483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01"/>
    </mc:Choice>
    <mc:Fallback xmlns="">
      <p:transition spd="slow" advTm="35401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: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Low grade </a:t>
            </a:r>
            <a:r>
              <a:rPr lang="en-US" dirty="0" smtClean="0"/>
              <a:t>:</a:t>
            </a:r>
          </a:p>
          <a:p>
            <a:r>
              <a:rPr lang="en-US" dirty="0" smtClean="0"/>
              <a:t>Majority of pt. have advanced disease with relapsing remitting course , and needs observation only 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Indications of treatment </a:t>
            </a:r>
            <a:r>
              <a:rPr lang="en-US" dirty="0" smtClean="0"/>
              <a:t>:</a:t>
            </a:r>
          </a:p>
          <a:p>
            <a:r>
              <a:rPr lang="en-US" dirty="0" smtClean="0"/>
              <a:t>Symptomatic </a:t>
            </a:r>
            <a:r>
              <a:rPr lang="en-US" dirty="0" err="1" smtClean="0"/>
              <a:t>organomegally</a:t>
            </a:r>
            <a:r>
              <a:rPr lang="en-US" dirty="0" smtClean="0"/>
              <a:t> ,</a:t>
            </a:r>
          </a:p>
          <a:p>
            <a:r>
              <a:rPr lang="en-US" dirty="0" err="1" smtClean="0"/>
              <a:t>cytopenia</a:t>
            </a:r>
            <a:r>
              <a:rPr lang="en-US" dirty="0" smtClean="0"/>
              <a:t> , </a:t>
            </a:r>
          </a:p>
          <a:p>
            <a:r>
              <a:rPr lang="en-US" dirty="0" err="1" smtClean="0"/>
              <a:t>constitusional</a:t>
            </a:r>
            <a:r>
              <a:rPr lang="en-US" dirty="0" smtClean="0"/>
              <a:t> symptoms 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8737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92"/>
    </mc:Choice>
    <mc:Fallback xmlns="">
      <p:transition spd="slow" advTm="37392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Options of </a:t>
            </a:r>
            <a:r>
              <a:rPr lang="en-US" dirty="0" err="1" smtClean="0">
                <a:solidFill>
                  <a:srgbClr val="FF0000"/>
                </a:solidFill>
              </a:rPr>
              <a:t>treament</a:t>
            </a:r>
            <a:r>
              <a:rPr lang="en-US" dirty="0" smtClean="0">
                <a:solidFill>
                  <a:srgbClr val="FF0000"/>
                </a:solidFill>
              </a:rPr>
              <a:t> :</a:t>
            </a:r>
          </a:p>
          <a:p>
            <a:r>
              <a:rPr lang="en-US" dirty="0" smtClean="0"/>
              <a:t>Radiotherapy ..</a:t>
            </a:r>
            <a:r>
              <a:rPr lang="en-US" dirty="0" err="1" smtClean="0"/>
              <a:t>localised</a:t>
            </a:r>
            <a:r>
              <a:rPr lang="en-US" dirty="0" smtClean="0"/>
              <a:t> RT.</a:t>
            </a:r>
          </a:p>
          <a:p>
            <a:r>
              <a:rPr lang="en-US" dirty="0" smtClean="0"/>
              <a:t>Chemotherapy …single agent orally </a:t>
            </a:r>
            <a:r>
              <a:rPr lang="en-US" dirty="0" err="1" smtClean="0"/>
              <a:t>chlorambucil</a:t>
            </a:r>
            <a:r>
              <a:rPr lang="en-US" dirty="0" smtClean="0"/>
              <a:t> may be </a:t>
            </a:r>
            <a:r>
              <a:rPr lang="en-US" dirty="0" err="1" smtClean="0"/>
              <a:t>enough.,or</a:t>
            </a:r>
            <a:r>
              <a:rPr lang="en-US" dirty="0" smtClean="0"/>
              <a:t> combination chemotherapy .(RCHOP, R-</a:t>
            </a:r>
            <a:r>
              <a:rPr lang="en-US" dirty="0" err="1" smtClean="0"/>
              <a:t>bendamustin</a:t>
            </a:r>
            <a:r>
              <a:rPr lang="en-US" dirty="0" smtClean="0"/>
              <a:t>).</a:t>
            </a:r>
          </a:p>
          <a:p>
            <a:r>
              <a:rPr lang="en-US" dirty="0" smtClean="0"/>
              <a:t>BMT.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19099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16"/>
    </mc:Choice>
    <mc:Fallback xmlns="">
      <p:transition spd="slow" advTm="21316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High-grade </a:t>
            </a:r>
            <a:r>
              <a:rPr lang="en-US" dirty="0" smtClean="0">
                <a:solidFill>
                  <a:srgbClr val="FF0000"/>
                </a:solidFill>
              </a:rPr>
              <a:t>NHL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(DLBCL)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Urgent treatment with </a:t>
            </a:r>
            <a:r>
              <a:rPr lang="en-US" dirty="0" err="1" smtClean="0"/>
              <a:t>chemoth</a:t>
            </a:r>
            <a:r>
              <a:rPr lang="en-US" dirty="0" smtClean="0"/>
              <a:t>. Is important to prevent complications and death because it is very aggressive </a:t>
            </a:r>
            <a:r>
              <a:rPr lang="en-US" dirty="0" err="1" smtClean="0"/>
              <a:t>tumour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Combination </a:t>
            </a:r>
            <a:r>
              <a:rPr lang="en-US" dirty="0" err="1" smtClean="0"/>
              <a:t>chemoth</a:t>
            </a:r>
            <a:r>
              <a:rPr lang="en-US" dirty="0" smtClean="0"/>
              <a:t> like R-CHOP +_ radiotherapy to the involved site .</a:t>
            </a:r>
          </a:p>
          <a:p>
            <a:endParaRPr lang="en-US" dirty="0"/>
          </a:p>
          <a:p>
            <a:r>
              <a:rPr lang="en-US" dirty="0" smtClean="0"/>
              <a:t>BMT as a consolidation therapy  may be considered .</a:t>
            </a:r>
          </a:p>
        </p:txBody>
      </p:sp>
    </p:spTree>
    <p:extLst>
      <p:ext uri="{BB962C8B-B14F-4D97-AF65-F5344CB8AC3E}">
        <p14:creationId xmlns:p14="http://schemas.microsoft.com/office/powerpoint/2010/main" val="33608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08"/>
    </mc:Choice>
    <mc:Fallback xmlns="">
      <p:transition spd="slow" advTm="39008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Prognosis</a:t>
            </a:r>
            <a:r>
              <a:rPr lang="en-US" dirty="0" smtClean="0"/>
              <a:t> :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grade type : indolent course with </a:t>
            </a:r>
            <a:r>
              <a:rPr lang="en-US" dirty="0" err="1" smtClean="0"/>
              <a:t>multiorgan</a:t>
            </a:r>
            <a:r>
              <a:rPr lang="en-US" dirty="0" smtClean="0"/>
              <a:t> </a:t>
            </a:r>
            <a:r>
              <a:rPr lang="en-US" dirty="0" err="1" smtClean="0"/>
              <a:t>involvment</a:t>
            </a:r>
            <a:r>
              <a:rPr lang="en-US" dirty="0" smtClean="0"/>
              <a:t> at time of DX . Median survival is 1 year .</a:t>
            </a:r>
          </a:p>
          <a:p>
            <a:endParaRPr lang="en-US" dirty="0"/>
          </a:p>
          <a:p>
            <a:r>
              <a:rPr lang="en-US" dirty="0" smtClean="0"/>
              <a:t>High grade type , 75% of </a:t>
            </a:r>
            <a:r>
              <a:rPr lang="en-US" dirty="0" err="1" smtClean="0"/>
              <a:t>pt</a:t>
            </a:r>
            <a:r>
              <a:rPr lang="en-US" dirty="0" smtClean="0"/>
              <a:t> will respond to therapy with 50% (5-year survival ).</a:t>
            </a:r>
          </a:p>
          <a:p>
            <a:r>
              <a:rPr lang="en-US" dirty="0" smtClean="0"/>
              <a:t>Relapse is associated with very poor outcome 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11374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95"/>
    </mc:Choice>
    <mc:Fallback xmlns="">
      <p:transition spd="slow" advTm="35895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Late complications:</a:t>
            </a:r>
            <a:br>
              <a:rPr lang="en-US" b="1" i="1" dirty="0">
                <a:solidFill>
                  <a:srgbClr val="FF0000"/>
                </a:solidFill>
              </a:rPr>
            </a:br>
            <a:endParaRPr lang="ar-IQ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Cardiotoxicity</a:t>
            </a:r>
            <a:r>
              <a:rPr lang="en-US" dirty="0" smtClean="0"/>
              <a:t> …..ADM </a:t>
            </a:r>
          </a:p>
          <a:p>
            <a:r>
              <a:rPr lang="en-US" dirty="0" smtClean="0"/>
              <a:t>Pulmonary toxicity ….</a:t>
            </a:r>
            <a:r>
              <a:rPr lang="en-US" dirty="0" err="1" smtClean="0"/>
              <a:t>bleomycicn</a:t>
            </a:r>
            <a:r>
              <a:rPr lang="en-US" dirty="0" smtClean="0"/>
              <a:t>.</a:t>
            </a:r>
          </a:p>
          <a:p>
            <a:r>
              <a:rPr lang="en-US" dirty="0" smtClean="0"/>
              <a:t>PNP …</a:t>
            </a:r>
            <a:r>
              <a:rPr lang="en-US" dirty="0" err="1" smtClean="0"/>
              <a:t>Vinblastin</a:t>
            </a:r>
            <a:r>
              <a:rPr lang="en-US" dirty="0" smtClean="0"/>
              <a:t> </a:t>
            </a:r>
          </a:p>
          <a:p>
            <a:r>
              <a:rPr lang="en-US" dirty="0" smtClean="0"/>
              <a:t>Second malignancy.</a:t>
            </a:r>
          </a:p>
          <a:p>
            <a:r>
              <a:rPr lang="en-US" dirty="0" smtClean="0"/>
              <a:t>Hepatitis reactivation . 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24253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25"/>
    </mc:Choice>
    <mc:Fallback xmlns="">
      <p:transition spd="slow" advTm="33925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endParaRPr lang="en-US" sz="4800" b="1" i="1" dirty="0" smtClean="0">
              <a:solidFill>
                <a:srgbClr val="FFFF00"/>
              </a:solidFill>
            </a:endParaRPr>
          </a:p>
          <a:p>
            <a:pPr algn="ctr"/>
            <a:endParaRPr lang="en-US" sz="4800" b="1" i="1" dirty="0">
              <a:solidFill>
                <a:srgbClr val="FFFF00"/>
              </a:solidFill>
            </a:endParaRPr>
          </a:p>
          <a:p>
            <a:pPr algn="ctr"/>
            <a:r>
              <a:rPr lang="en-US" sz="4800" b="1" i="1" dirty="0" smtClean="0">
                <a:solidFill>
                  <a:srgbClr val="FFFF00"/>
                </a:solidFill>
              </a:rPr>
              <a:t>Thanks for listening.</a:t>
            </a:r>
            <a:endParaRPr lang="ar-IQ" sz="48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0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88"/>
    </mc:Choice>
    <mc:Fallback xmlns="">
      <p:transition spd="slow" advTm="1348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ar-IQ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62124"/>
            <a:ext cx="6248400" cy="419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86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16"/>
    </mc:Choice>
    <mc:Fallback xmlns="">
      <p:transition spd="slow" advTm="4391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</a:rPr>
              <a:t>2 types according to grade </a:t>
            </a:r>
            <a:r>
              <a:rPr lang="en-US" dirty="0" smtClean="0"/>
              <a:t>.</a:t>
            </a:r>
            <a:endParaRPr lang="ar-IQ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>
                <a:solidFill>
                  <a:srgbClr val="FF0000"/>
                </a:solidFill>
                <a:latin typeface="HelveticaNeue-LightItalic"/>
              </a:rPr>
              <a:t>High-grade </a:t>
            </a:r>
            <a:r>
              <a:rPr lang="en-US" i="1" dirty="0" err="1">
                <a:solidFill>
                  <a:srgbClr val="FF0000"/>
                </a:solidFill>
                <a:latin typeface="HelveticaNeue-LightItalic"/>
              </a:rPr>
              <a:t>tumours</a:t>
            </a:r>
            <a:r>
              <a:rPr lang="en-US" i="1" dirty="0">
                <a:solidFill>
                  <a:srgbClr val="FF0000"/>
                </a:solidFill>
                <a:latin typeface="HelveticaNeue-LightItalic"/>
              </a:rPr>
              <a:t> </a:t>
            </a:r>
            <a:r>
              <a:rPr lang="en-US" dirty="0">
                <a:latin typeface="HelveticaNeue-Light"/>
              </a:rPr>
              <a:t>divide rapidly, are typically present </a:t>
            </a:r>
            <a:r>
              <a:rPr lang="en-US" dirty="0" smtClean="0">
                <a:latin typeface="HelveticaNeue-Light"/>
              </a:rPr>
              <a:t>for a </a:t>
            </a:r>
            <a:r>
              <a:rPr lang="en-US" dirty="0">
                <a:latin typeface="HelveticaNeue-Light"/>
              </a:rPr>
              <a:t>matter of weeks before diagnosis, and may be </a:t>
            </a:r>
            <a:r>
              <a:rPr lang="en-US" dirty="0" err="1" smtClean="0">
                <a:latin typeface="HelveticaNeue-Light"/>
              </a:rPr>
              <a:t>lifethreatening</a:t>
            </a:r>
            <a:r>
              <a:rPr lang="en-US" dirty="0">
                <a:latin typeface="HelveticaNeue-Light"/>
              </a:rPr>
              <a:t> </a:t>
            </a:r>
            <a:r>
              <a:rPr lang="en-US" dirty="0" smtClean="0">
                <a:latin typeface="HelveticaNeue-Light"/>
              </a:rPr>
              <a:t>with </a:t>
            </a:r>
            <a:r>
              <a:rPr lang="en-US" dirty="0">
                <a:latin typeface="HelveticaNeue-Light"/>
              </a:rPr>
              <a:t>frequent risk of </a:t>
            </a:r>
            <a:r>
              <a:rPr lang="en-US" dirty="0" err="1">
                <a:latin typeface="HelveticaNeue-Light"/>
              </a:rPr>
              <a:t>extranodal</a:t>
            </a:r>
            <a:r>
              <a:rPr lang="en-US" dirty="0">
                <a:latin typeface="HelveticaNeue-Light"/>
              </a:rPr>
              <a:t> involvement</a:t>
            </a:r>
            <a:r>
              <a:rPr lang="en-US" dirty="0" smtClean="0">
                <a:latin typeface="HelveticaNeue-Light"/>
              </a:rPr>
              <a:t>.</a:t>
            </a:r>
          </a:p>
          <a:p>
            <a:r>
              <a:rPr lang="en-US" dirty="0" smtClean="0">
                <a:latin typeface="HelveticaNeue-Light"/>
              </a:rPr>
              <a:t>DLBCL</a:t>
            </a:r>
          </a:p>
          <a:p>
            <a:r>
              <a:rPr lang="en-US" dirty="0" smtClean="0">
                <a:latin typeface="HelveticaNeue-Light"/>
              </a:rPr>
              <a:t>BURKITTS L.</a:t>
            </a:r>
          </a:p>
          <a:p>
            <a:r>
              <a:rPr lang="en-US" dirty="0" smtClean="0">
                <a:latin typeface="HelveticaNeue-Light"/>
              </a:rPr>
              <a:t>PTCL</a:t>
            </a:r>
            <a:endParaRPr lang="en-US" dirty="0">
              <a:latin typeface="HelveticaNeue-Light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HelveticaNeue-Light"/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HelveticaNeue-LightItalic"/>
              </a:rPr>
              <a:t>Low-grade </a:t>
            </a:r>
            <a:r>
              <a:rPr lang="en-US" i="1" dirty="0" err="1">
                <a:solidFill>
                  <a:srgbClr val="FF0000"/>
                </a:solidFill>
                <a:latin typeface="HelveticaNeue-LightItalic"/>
              </a:rPr>
              <a:t>tumours</a:t>
            </a:r>
            <a:r>
              <a:rPr lang="en-US" i="1" dirty="0">
                <a:solidFill>
                  <a:srgbClr val="FF0000"/>
                </a:solidFill>
                <a:latin typeface="HelveticaNeue-LightItalic"/>
              </a:rPr>
              <a:t> </a:t>
            </a:r>
            <a:r>
              <a:rPr lang="en-US" dirty="0">
                <a:latin typeface="HelveticaNeue-Light"/>
              </a:rPr>
              <a:t>divide slowly, may be present </a:t>
            </a:r>
            <a:r>
              <a:rPr lang="en-US" dirty="0" smtClean="0">
                <a:latin typeface="HelveticaNeue-Light"/>
              </a:rPr>
              <a:t>for many </a:t>
            </a:r>
            <a:r>
              <a:rPr lang="en-US" dirty="0">
                <a:latin typeface="HelveticaNeue-Light"/>
              </a:rPr>
              <a:t>months before diagnosis, and typically behave in </a:t>
            </a:r>
            <a:r>
              <a:rPr lang="en-US" dirty="0" smtClean="0">
                <a:latin typeface="HelveticaNeue-Light"/>
              </a:rPr>
              <a:t>an indolent </a:t>
            </a:r>
            <a:r>
              <a:rPr lang="en-US" dirty="0">
                <a:latin typeface="HelveticaNeue-Light"/>
              </a:rPr>
              <a:t>fashion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19290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915"/>
    </mc:Choice>
    <mc:Fallback xmlns="">
      <p:transition spd="slow" advTm="5391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Hodgkin lymphoma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Neue-Light"/>
              </a:rPr>
              <a:t>The histological hallmark of Hodgkin lymphoma (HL) is the</a:t>
            </a:r>
          </a:p>
          <a:p>
            <a:r>
              <a:rPr lang="en-US" dirty="0">
                <a:latin typeface="HelveticaNeue-Light"/>
              </a:rPr>
              <a:t>presence of Reed–Sternberg cells: large, malignant </a:t>
            </a:r>
            <a:r>
              <a:rPr lang="en-US" dirty="0" smtClean="0">
                <a:latin typeface="HelveticaNeue-Light"/>
              </a:rPr>
              <a:t>lymphoid cells </a:t>
            </a:r>
            <a:r>
              <a:rPr lang="en-US" dirty="0">
                <a:latin typeface="HelveticaNeue-Light"/>
              </a:rPr>
              <a:t>of B-cell origin </a:t>
            </a:r>
            <a:r>
              <a:rPr lang="en-US" dirty="0" smtClean="0">
                <a:latin typeface="HelveticaNeue-Light"/>
              </a:rPr>
              <a:t>.</a:t>
            </a:r>
          </a:p>
          <a:p>
            <a:r>
              <a:rPr lang="en-US" dirty="0" smtClean="0">
                <a:latin typeface="HelveticaNeue-Light"/>
              </a:rPr>
              <a:t>They </a:t>
            </a:r>
            <a:r>
              <a:rPr lang="en-US" dirty="0">
                <a:latin typeface="HelveticaNeue-Light"/>
              </a:rPr>
              <a:t>are often present only </a:t>
            </a:r>
            <a:r>
              <a:rPr lang="en-US" dirty="0" smtClean="0">
                <a:latin typeface="HelveticaNeue-Light"/>
              </a:rPr>
              <a:t>in small </a:t>
            </a:r>
            <a:r>
              <a:rPr lang="en-US" dirty="0">
                <a:latin typeface="HelveticaNeue-Light"/>
              </a:rPr>
              <a:t>numbers but are surrounded by large numbers of </a:t>
            </a:r>
            <a:r>
              <a:rPr lang="en-US" dirty="0" smtClean="0">
                <a:latin typeface="HelveticaNeue-Light"/>
              </a:rPr>
              <a:t>reactive </a:t>
            </a:r>
            <a:r>
              <a:rPr lang="fr-FR" dirty="0" smtClean="0">
                <a:latin typeface="HelveticaNeue-Light"/>
              </a:rPr>
              <a:t>non-</a:t>
            </a:r>
            <a:r>
              <a:rPr lang="fr-FR" dirty="0" err="1" smtClean="0">
                <a:latin typeface="HelveticaNeue-Light"/>
              </a:rPr>
              <a:t>malignant</a:t>
            </a:r>
            <a:r>
              <a:rPr lang="fr-FR" dirty="0" smtClean="0">
                <a:latin typeface="HelveticaNeue-Light"/>
              </a:rPr>
              <a:t> </a:t>
            </a:r>
            <a:r>
              <a:rPr lang="fr-FR" dirty="0">
                <a:latin typeface="HelveticaNeue-Light"/>
              </a:rPr>
              <a:t>T </a:t>
            </a:r>
            <a:r>
              <a:rPr lang="fr-FR" dirty="0" err="1">
                <a:latin typeface="HelveticaNeue-Light"/>
              </a:rPr>
              <a:t>cells</a:t>
            </a:r>
            <a:r>
              <a:rPr lang="fr-FR" dirty="0">
                <a:latin typeface="HelveticaNeue-Light"/>
              </a:rPr>
              <a:t>, plasma </a:t>
            </a:r>
            <a:r>
              <a:rPr lang="fr-FR" dirty="0" err="1">
                <a:latin typeface="HelveticaNeue-Light"/>
              </a:rPr>
              <a:t>cells</a:t>
            </a:r>
            <a:r>
              <a:rPr lang="fr-FR" dirty="0">
                <a:latin typeface="HelveticaNeue-Light"/>
              </a:rPr>
              <a:t> and </a:t>
            </a:r>
            <a:r>
              <a:rPr lang="fr-FR" dirty="0" err="1" smtClean="0">
                <a:latin typeface="HelveticaNeue-Light"/>
              </a:rPr>
              <a:t>eosinophils</a:t>
            </a:r>
            <a:r>
              <a:rPr lang="fr-FR" dirty="0" smtClean="0">
                <a:latin typeface="HelveticaNeue-Light"/>
              </a:rPr>
              <a:t>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30399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10"/>
    </mc:Choice>
    <mc:Fallback xmlns="">
      <p:transition spd="slow" advTm="2291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The classical RS cells</a:t>
            </a:r>
            <a:r>
              <a:rPr lang="en-US" dirty="0" smtClean="0"/>
              <a:t>.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229600" cy="4367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28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95"/>
    </mc:Choice>
    <mc:Fallback xmlns="">
      <p:transition spd="slow" advTm="2149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veticaNeue-Light"/>
              </a:rPr>
              <a:t>Classical HL </a:t>
            </a:r>
            <a:r>
              <a:rPr lang="en-US" dirty="0" smtClean="0">
                <a:latin typeface="HelveticaNeue-Light"/>
              </a:rPr>
              <a:t>is divided </a:t>
            </a:r>
            <a:r>
              <a:rPr lang="en-US" dirty="0">
                <a:latin typeface="HelveticaNeue-Light"/>
              </a:rPr>
              <a:t>into four histological subtypes from the appearance of </a:t>
            </a:r>
            <a:r>
              <a:rPr lang="en-US" dirty="0" smtClean="0">
                <a:latin typeface="HelveticaNeue-Light"/>
              </a:rPr>
              <a:t>the </a:t>
            </a:r>
            <a:r>
              <a:rPr lang="en-US" dirty="0">
                <a:latin typeface="HelveticaNeue-Light"/>
              </a:rPr>
              <a:t>Reed–Sternberg cells and surrounding reactive cells</a:t>
            </a:r>
            <a:r>
              <a:rPr lang="en-US" dirty="0" smtClean="0">
                <a:latin typeface="HelveticaNeue-Light"/>
              </a:rPr>
              <a:t>.</a:t>
            </a:r>
          </a:p>
          <a:p>
            <a:endParaRPr lang="en-US" dirty="0">
              <a:latin typeface="HelveticaNeue-Light"/>
            </a:endParaRPr>
          </a:p>
          <a:p>
            <a:endParaRPr lang="en-US" dirty="0" smtClean="0">
              <a:latin typeface="HelveticaNeue-Light"/>
            </a:endParaRPr>
          </a:p>
          <a:p>
            <a:endParaRPr lang="en-US" dirty="0">
              <a:latin typeface="HelveticaNeue-Light"/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53269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18"/>
    </mc:Choice>
    <mc:Fallback xmlns="">
      <p:transition spd="slow" advTm="2011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Subtypes of classical HL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HelveticaNeue-Light"/>
              </a:rPr>
              <a:t>The </a:t>
            </a:r>
            <a:r>
              <a:rPr lang="en-US" dirty="0" smtClean="0">
                <a:latin typeface="HelveticaNeue-Light"/>
              </a:rPr>
              <a:t>nodular </a:t>
            </a:r>
            <a:r>
              <a:rPr lang="en-US" dirty="0" err="1" smtClean="0">
                <a:latin typeface="HelveticaNeue-Light"/>
              </a:rPr>
              <a:t>sclerosing</a:t>
            </a:r>
            <a:r>
              <a:rPr lang="en-US" dirty="0" smtClean="0">
                <a:latin typeface="HelveticaNeue-Light"/>
              </a:rPr>
              <a:t> </a:t>
            </a:r>
            <a:r>
              <a:rPr lang="en-US" dirty="0">
                <a:latin typeface="HelveticaNeue-Light"/>
              </a:rPr>
              <a:t>type is more common in young patients and in </a:t>
            </a:r>
            <a:r>
              <a:rPr lang="en-US" dirty="0" smtClean="0">
                <a:latin typeface="HelveticaNeue-Light"/>
              </a:rPr>
              <a:t>women….</a:t>
            </a:r>
            <a:r>
              <a:rPr lang="en-US" dirty="0" err="1" smtClean="0">
                <a:latin typeface="HelveticaNeue-Light"/>
              </a:rPr>
              <a:t>mediastinal</a:t>
            </a:r>
            <a:r>
              <a:rPr lang="en-US" dirty="0" smtClean="0">
                <a:latin typeface="HelveticaNeue-Light"/>
              </a:rPr>
              <a:t> mass</a:t>
            </a:r>
            <a:endParaRPr lang="en-US" dirty="0">
              <a:latin typeface="HelveticaNeue-Light"/>
            </a:endParaRPr>
          </a:p>
          <a:p>
            <a:r>
              <a:rPr lang="en-US" dirty="0">
                <a:latin typeface="HelveticaNeue-Light"/>
              </a:rPr>
              <a:t>Mixed cellularity is more common in the elderly. </a:t>
            </a:r>
            <a:endParaRPr lang="en-US" dirty="0" smtClean="0">
              <a:latin typeface="HelveticaNeue-Light"/>
            </a:endParaRPr>
          </a:p>
          <a:p>
            <a:r>
              <a:rPr lang="en-US" dirty="0" smtClean="0">
                <a:latin typeface="HelveticaNeue-Light"/>
              </a:rPr>
              <a:t>Lymphocyte-rich HL </a:t>
            </a:r>
            <a:r>
              <a:rPr lang="en-US" dirty="0">
                <a:latin typeface="HelveticaNeue-Light"/>
              </a:rPr>
              <a:t>usually presents in men. </a:t>
            </a:r>
            <a:endParaRPr lang="en-US" dirty="0" smtClean="0">
              <a:latin typeface="HelveticaNeue-Light"/>
            </a:endParaRPr>
          </a:p>
          <a:p>
            <a:r>
              <a:rPr lang="en-US" dirty="0" smtClean="0">
                <a:latin typeface="HelveticaNeue-Light"/>
              </a:rPr>
              <a:t>Lymphocyte-depleted </a:t>
            </a:r>
            <a:r>
              <a:rPr lang="en-US" dirty="0">
                <a:latin typeface="HelveticaNeue-Light"/>
              </a:rPr>
              <a:t>HL is </a:t>
            </a:r>
            <a:r>
              <a:rPr lang="en-US" dirty="0" smtClean="0">
                <a:latin typeface="HelveticaNeue-Light"/>
              </a:rPr>
              <a:t>rare and </a:t>
            </a:r>
            <a:r>
              <a:rPr lang="en-US" dirty="0">
                <a:latin typeface="HelveticaNeue-Light"/>
              </a:rPr>
              <a:t>probably represents large-cell or anaplastic </a:t>
            </a:r>
            <a:r>
              <a:rPr lang="en-US" dirty="0" smtClean="0">
                <a:latin typeface="HelveticaNeue-Light"/>
              </a:rPr>
              <a:t>non-Hodgkin lymphoma.</a:t>
            </a:r>
            <a:endParaRPr lang="en-US" dirty="0"/>
          </a:p>
          <a:p>
            <a:r>
              <a:rPr lang="en-US" dirty="0" smtClean="0">
                <a:latin typeface="HelveticaNeue-Light"/>
              </a:rPr>
              <a:t>Another ……. </a:t>
            </a:r>
          </a:p>
        </p:txBody>
      </p:sp>
    </p:spTree>
    <p:extLst>
      <p:ext uri="{BB962C8B-B14F-4D97-AF65-F5344CB8AC3E}">
        <p14:creationId xmlns:p14="http://schemas.microsoft.com/office/powerpoint/2010/main" val="17650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905"/>
    </mc:Choice>
    <mc:Fallback xmlns="">
      <p:transition spd="slow" advTm="5890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2022</TotalTime>
  <Words>1090</Words>
  <Application>Microsoft Office PowerPoint</Application>
  <PresentationFormat>On-screen Show (4:3)</PresentationFormat>
  <Paragraphs>183</Paragraphs>
  <Slides>35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Arial</vt:lpstr>
      <vt:lpstr>Calibri</vt:lpstr>
      <vt:lpstr>Century Gothic</vt:lpstr>
      <vt:lpstr>HelveticaNeue-BoldCond</vt:lpstr>
      <vt:lpstr>HelveticaNeue-BoldCondObl</vt:lpstr>
      <vt:lpstr>HelveticaNeue-Light</vt:lpstr>
      <vt:lpstr>HelveticaNeue-LightCond</vt:lpstr>
      <vt:lpstr>HelveticaNeue-LightItalic</vt:lpstr>
      <vt:lpstr>HelveticaNeue-MediumCond</vt:lpstr>
      <vt:lpstr>Times New Roman</vt:lpstr>
      <vt:lpstr>Office Theme</vt:lpstr>
      <vt:lpstr>PowerPoint Presentation</vt:lpstr>
      <vt:lpstr>AIMS OF THE LECTURE : </vt:lpstr>
      <vt:lpstr>Cells of origin : </vt:lpstr>
      <vt:lpstr>PowerPoint Presentation</vt:lpstr>
      <vt:lpstr>2 types according to grade .</vt:lpstr>
      <vt:lpstr>Hodgkin lymphoma</vt:lpstr>
      <vt:lpstr>The classical RS cells.</vt:lpstr>
      <vt:lpstr>PowerPoint Presentation</vt:lpstr>
      <vt:lpstr>Subtypes of classical HL</vt:lpstr>
      <vt:lpstr>PowerPoint Presentation</vt:lpstr>
      <vt:lpstr>Epidemiology :Epidemiology</vt:lpstr>
      <vt:lpstr>Etiology </vt:lpstr>
      <vt:lpstr>PowerPoint Presentation</vt:lpstr>
      <vt:lpstr>Clinical features</vt:lpstr>
      <vt:lpstr>Left upper mass with Rt. Tracheal shift</vt:lpstr>
      <vt:lpstr>Staging system :</vt:lpstr>
      <vt:lpstr>Investigations</vt:lpstr>
      <vt:lpstr>Specific investigations</vt:lpstr>
      <vt:lpstr>Management (first line )</vt:lpstr>
      <vt:lpstr>PowerPoint Presentation</vt:lpstr>
      <vt:lpstr>Non-Hodgkin lymphoma</vt:lpstr>
      <vt:lpstr>PowerPoint Presentation</vt:lpstr>
      <vt:lpstr>PowerPoint Presentation</vt:lpstr>
      <vt:lpstr>Specific causes: </vt:lpstr>
      <vt:lpstr>High grade NHL:</vt:lpstr>
      <vt:lpstr>PowerPoint Presentation</vt:lpstr>
      <vt:lpstr>Clinical features</vt:lpstr>
      <vt:lpstr>Staging system </vt:lpstr>
      <vt:lpstr>Investigations </vt:lpstr>
      <vt:lpstr>Treatment :</vt:lpstr>
      <vt:lpstr>PowerPoint Presentation</vt:lpstr>
      <vt:lpstr>High-grade NHL (DLBCL)</vt:lpstr>
      <vt:lpstr>Prognosis :</vt:lpstr>
      <vt:lpstr>Late complications: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8.1</dc:creator>
  <cp:lastModifiedBy>Maher</cp:lastModifiedBy>
  <cp:revision>59</cp:revision>
  <dcterms:created xsi:type="dcterms:W3CDTF">2006-08-16T00:00:00Z</dcterms:created>
  <dcterms:modified xsi:type="dcterms:W3CDTF">2024-11-02T21:41:43Z</dcterms:modified>
</cp:coreProperties>
</file>